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61" r:id="rId6"/>
    <p:sldId id="262" r:id="rId7"/>
    <p:sldId id="267" r:id="rId8"/>
    <p:sldId id="263" r:id="rId9"/>
    <p:sldId id="268" r:id="rId10"/>
    <p:sldId id="269" r:id="rId11"/>
    <p:sldId id="264" r:id="rId12"/>
    <p:sldId id="270" r:id="rId13"/>
    <p:sldId id="271" r:id="rId14"/>
    <p:sldId id="272" r:id="rId15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150" y="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2B4A7-FCF3-48D4-9A08-4AEBD5075930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CCF3-F066-4BAD-BAEF-72048E9DF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17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2B4A7-FCF3-48D4-9A08-4AEBD5075930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CCF3-F066-4BAD-BAEF-72048E9DF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2B4A7-FCF3-48D4-9A08-4AEBD5075930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CCF3-F066-4BAD-BAEF-72048E9DF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81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2B4A7-FCF3-48D4-9A08-4AEBD5075930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CCF3-F066-4BAD-BAEF-72048E9DF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89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2B4A7-FCF3-48D4-9A08-4AEBD5075930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CCF3-F066-4BAD-BAEF-72048E9DF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46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2B4A7-FCF3-48D4-9A08-4AEBD5075930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CCF3-F066-4BAD-BAEF-72048E9DF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08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2B4A7-FCF3-48D4-9A08-4AEBD5075930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CCF3-F066-4BAD-BAEF-72048E9DF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9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2B4A7-FCF3-48D4-9A08-4AEBD5075930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CCF3-F066-4BAD-BAEF-72048E9DF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531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2B4A7-FCF3-48D4-9A08-4AEBD5075930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CCF3-F066-4BAD-BAEF-72048E9DF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41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2B4A7-FCF3-48D4-9A08-4AEBD5075930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CCF3-F066-4BAD-BAEF-72048E9DF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16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2B4A7-FCF3-48D4-9A08-4AEBD5075930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CCF3-F066-4BAD-BAEF-72048E9DF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99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2B4A7-FCF3-48D4-9A08-4AEBD5075930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3CCF3-F066-4BAD-BAEF-72048E9DF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72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Storm-Based Auto PRF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April 2014</a:t>
            </a:r>
          </a:p>
          <a:p>
            <a:r>
              <a:rPr lang="en-US" sz="2000" dirty="0" smtClean="0"/>
              <a:t>Joe Chrisman</a:t>
            </a:r>
          </a:p>
          <a:p>
            <a:r>
              <a:rPr lang="en-US" sz="2000" dirty="0" smtClean="0"/>
              <a:t>Joe.n.chrisman@noa.gov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02659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                          Lets Look at 22:41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5287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The PRF for this volume scan </a:t>
            </a:r>
          </a:p>
          <a:p>
            <a:pPr marL="0" indent="0">
              <a:buNone/>
            </a:pPr>
            <a:r>
              <a:rPr lang="en-US" sz="2800" dirty="0" smtClean="0"/>
              <a:t>was determined from 22:36</a:t>
            </a:r>
          </a:p>
          <a:p>
            <a:r>
              <a:rPr lang="en-US" sz="2800" dirty="0" smtClean="0"/>
              <a:t>Both Cells &lt; 20kg/m</a:t>
            </a:r>
            <a:r>
              <a:rPr lang="en-US" sz="2800" baseline="30000" dirty="0" smtClean="0"/>
              <a:t>2</a:t>
            </a:r>
          </a:p>
          <a:p>
            <a:pPr marL="0" indent="0">
              <a:buNone/>
            </a:pPr>
            <a:r>
              <a:rPr lang="en-US" sz="2800" dirty="0" smtClean="0"/>
              <a:t>	(From 22:32)</a:t>
            </a:r>
          </a:p>
          <a:p>
            <a:r>
              <a:rPr lang="en-US" sz="2800" dirty="0" smtClean="0"/>
              <a:t>Not considered by SBAP</a:t>
            </a:r>
          </a:p>
          <a:p>
            <a:pPr marL="0" indent="0">
              <a:buNone/>
            </a:pPr>
            <a:r>
              <a:rPr lang="en-US" sz="2800" dirty="0" smtClean="0"/>
              <a:t>Auto PRF-Elevation (Legacy)</a:t>
            </a:r>
          </a:p>
          <a:p>
            <a:pPr marL="0" indent="0">
              <a:buNone/>
            </a:pPr>
            <a:r>
              <a:rPr lang="en-US" sz="2800" dirty="0" smtClean="0"/>
              <a:t>Algorithm used to determine </a:t>
            </a:r>
          </a:p>
          <a:p>
            <a:pPr marL="0" indent="0">
              <a:buNone/>
            </a:pPr>
            <a:r>
              <a:rPr lang="en-US" sz="2800" dirty="0" smtClean="0"/>
              <a:t>PRF</a:t>
            </a:r>
          </a:p>
          <a:p>
            <a:pPr marL="0" indent="0">
              <a:buNone/>
            </a:pPr>
            <a:endParaRPr lang="en-US" sz="2800" baseline="30000" dirty="0"/>
          </a:p>
          <a:p>
            <a:pPr marL="0" indent="0">
              <a:buNone/>
            </a:pPr>
            <a:endParaRPr lang="en-US" sz="2400" baseline="30000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76200"/>
            <a:ext cx="3732251" cy="3154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352" y="1307592"/>
            <a:ext cx="3817573" cy="546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82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16068" cy="449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091811"/>
            <a:ext cx="5638800" cy="47661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0200" y="3048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2244Z – Left (Multi-Storm)</a:t>
            </a:r>
          </a:p>
          <a:p>
            <a:r>
              <a:rPr lang="en-US" dirty="0" smtClean="0"/>
              <a:t>2246Z – Below (Multi-elevation)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80060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can’t be 100% sure this is when we changed the PRF, but it looks like what I recall it doing when we did.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27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			22:44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5287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This product appears to be the  </a:t>
            </a:r>
          </a:p>
          <a:p>
            <a:pPr marL="0" indent="0">
              <a:buNone/>
            </a:pPr>
            <a:r>
              <a:rPr lang="en-US" sz="2800" dirty="0" smtClean="0"/>
              <a:t>SAILS cut from the 22:41</a:t>
            </a:r>
          </a:p>
          <a:p>
            <a:pPr marL="0" indent="0">
              <a:buNone/>
            </a:pPr>
            <a:r>
              <a:rPr lang="en-US" sz="2800" dirty="0" smtClean="0"/>
              <a:t>Volume Scan</a:t>
            </a:r>
            <a:endParaRPr lang="en-US" sz="2800" baseline="30000" dirty="0" smtClean="0"/>
          </a:p>
          <a:p>
            <a:pPr marL="0" indent="0">
              <a:buNone/>
            </a:pPr>
            <a:r>
              <a:rPr lang="en-US" sz="2800" dirty="0" smtClean="0"/>
              <a:t>By design, the SAILS Doppler</a:t>
            </a:r>
          </a:p>
          <a:p>
            <a:pPr marL="0" indent="0">
              <a:buNone/>
            </a:pPr>
            <a:r>
              <a:rPr lang="en-US" sz="2800" dirty="0"/>
              <a:t>c</a:t>
            </a:r>
            <a:r>
              <a:rPr lang="en-US" sz="2800" dirty="0" smtClean="0"/>
              <a:t>ut uses the same PRF as</a:t>
            </a:r>
          </a:p>
          <a:p>
            <a:pPr marL="0" indent="0">
              <a:buNone/>
            </a:pPr>
            <a:r>
              <a:rPr lang="en-US" sz="2800" dirty="0"/>
              <a:t>t</a:t>
            </a:r>
            <a:r>
              <a:rPr lang="en-US" sz="2800" dirty="0" smtClean="0"/>
              <a:t>he base Doppler cut</a:t>
            </a:r>
          </a:p>
          <a:p>
            <a:pPr marL="0" indent="0">
              <a:buNone/>
            </a:pPr>
            <a:endParaRPr lang="en-US" sz="2800" baseline="30000" dirty="0"/>
          </a:p>
          <a:p>
            <a:pPr marL="0" indent="0">
              <a:buNone/>
            </a:pPr>
            <a:endParaRPr lang="en-US" sz="2400" baseline="30000" dirty="0" smtClean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352" y="1307592"/>
            <a:ext cx="3817573" cy="5468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73152"/>
            <a:ext cx="3732250" cy="31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65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                          Lets Look at 22:46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5287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The PRF for this volume scan </a:t>
            </a:r>
          </a:p>
          <a:p>
            <a:pPr marL="0" indent="0">
              <a:buNone/>
            </a:pPr>
            <a:r>
              <a:rPr lang="en-US" sz="2800" dirty="0" smtClean="0"/>
              <a:t>was determined from 22:41</a:t>
            </a:r>
          </a:p>
          <a:p>
            <a:r>
              <a:rPr lang="en-US" sz="2800" dirty="0" smtClean="0"/>
              <a:t>1 Cell </a:t>
            </a:r>
            <a:r>
              <a:rPr lang="en-US" sz="2800" dirty="0"/>
              <a:t>&gt;</a:t>
            </a:r>
            <a:r>
              <a:rPr lang="en-US" sz="2800" dirty="0" smtClean="0"/>
              <a:t> 20kg/m</a:t>
            </a:r>
            <a:r>
              <a:rPr lang="en-US" sz="2800" baseline="30000" dirty="0" smtClean="0"/>
              <a:t>2</a:t>
            </a:r>
          </a:p>
          <a:p>
            <a:pPr marL="0" indent="0">
              <a:buNone/>
            </a:pPr>
            <a:r>
              <a:rPr lang="en-US" sz="2800" dirty="0" smtClean="0"/>
              <a:t>	(From 22:36)</a:t>
            </a:r>
          </a:p>
          <a:p>
            <a:r>
              <a:rPr lang="en-US" sz="2800" dirty="0" smtClean="0"/>
              <a:t>SBAP chose PRF 8 (63nm)</a:t>
            </a:r>
          </a:p>
          <a:p>
            <a:pPr marL="0" indent="0">
              <a:buNone/>
            </a:pPr>
            <a:r>
              <a:rPr lang="en-US" sz="2400" dirty="0" smtClean="0"/>
              <a:t>(Auto PRF-Elevation would have</a:t>
            </a:r>
          </a:p>
          <a:p>
            <a:pPr marL="0" indent="0">
              <a:buNone/>
            </a:pPr>
            <a:r>
              <a:rPr lang="en-US" sz="2400" dirty="0" smtClean="0"/>
              <a:t>Selected PRF 7 for this data) </a:t>
            </a:r>
            <a:endParaRPr lang="en-US" sz="2400" baseline="300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352" y="1307592"/>
            <a:ext cx="3813048" cy="54616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73152"/>
            <a:ext cx="3732250" cy="31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65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Storm-Based Auto PRF behaved as designed for this period</a:t>
            </a:r>
          </a:p>
          <a:p>
            <a:r>
              <a:rPr lang="en-US" dirty="0" smtClean="0"/>
              <a:t>The only volume scan during this period when Storm-Based Auto PRF actually executed was 22:41</a:t>
            </a:r>
          </a:p>
          <a:p>
            <a:pPr lvl="1"/>
            <a:r>
              <a:rPr lang="en-US" dirty="0" smtClean="0"/>
              <a:t>PRF 8 (63nm) was applied to 22:45 </a:t>
            </a:r>
          </a:p>
          <a:p>
            <a:pPr lvl="1"/>
            <a:r>
              <a:rPr lang="en-US" dirty="0" smtClean="0"/>
              <a:t>All other volume scans used Auto PRF-Elevation for PRF</a:t>
            </a:r>
          </a:p>
          <a:p>
            <a:r>
              <a:rPr lang="en-US" dirty="0" smtClean="0"/>
              <a:t>During the 22:45 volume scan Auto PRF-Elevation was selected by the operator.  This resulted in PRF 6 (73nm) for 22:49.  NOTE: Storm-Based Auto PRF would have selected PRF 8 (63nm)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585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293"/>
            <a:ext cx="8229600" cy="1143000"/>
          </a:xfrm>
        </p:spPr>
        <p:txBody>
          <a:bodyPr>
            <a:noAutofit/>
          </a:bodyPr>
          <a:lstStyle/>
          <a:p>
            <a:r>
              <a:rPr lang="en-US" sz="3400" dirty="0" smtClean="0"/>
              <a:t>Storm-Based Auto PRF Functional Overview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The PRF Selection Function selects the 3</a:t>
            </a:r>
            <a:r>
              <a:rPr lang="en-US" sz="1600" baseline="30000" dirty="0"/>
              <a:t>1</a:t>
            </a:r>
            <a:r>
              <a:rPr lang="en-US" sz="1600" dirty="0" smtClean="0"/>
              <a:t> most significant storms based on the highest storm-based VIL </a:t>
            </a:r>
            <a:r>
              <a:rPr lang="en-US" sz="1600" b="1" dirty="0" smtClean="0"/>
              <a:t>(Storms must have a VIL &gt; 20 kg/m</a:t>
            </a:r>
            <a:r>
              <a:rPr lang="en-US" sz="1600" b="1" baseline="30000" dirty="0" smtClean="0"/>
              <a:t>2</a:t>
            </a:r>
            <a:r>
              <a:rPr lang="en-US" sz="1600" b="1" dirty="0" smtClean="0"/>
              <a:t>)</a:t>
            </a:r>
          </a:p>
          <a:p>
            <a:r>
              <a:rPr lang="en-US" sz="1600" dirty="0" smtClean="0"/>
              <a:t>The “forecast positions” from SCIT are used to project where these storms will be next volume scan </a:t>
            </a:r>
          </a:p>
          <a:p>
            <a:r>
              <a:rPr lang="en-US" sz="1600" dirty="0" smtClean="0"/>
              <a:t>The Auto PRF algorithm:</a:t>
            </a:r>
          </a:p>
          <a:p>
            <a:pPr lvl="1"/>
            <a:r>
              <a:rPr lang="en-US" sz="1600" dirty="0" smtClean="0"/>
              <a:t>Calculates a “storm circle” for each storm.  The “storm circle” is defined as the boundary of a 20km radius circle around the projected storm location</a:t>
            </a:r>
          </a:p>
          <a:p>
            <a:pPr lvl="1"/>
            <a:r>
              <a:rPr lang="en-US" sz="1600" dirty="0" smtClean="0"/>
              <a:t>Calculates the area of “obscured” data within each “storm circle” for each Doppler PRF</a:t>
            </a:r>
          </a:p>
          <a:p>
            <a:pPr lvl="1"/>
            <a:r>
              <a:rPr lang="en-US" sz="1600" dirty="0" smtClean="0"/>
              <a:t>Selects the PRF that results in the smallest obscured area within the “storm circles”</a:t>
            </a:r>
          </a:p>
          <a:p>
            <a:pPr lvl="1"/>
            <a:r>
              <a:rPr lang="en-US" sz="1600" dirty="0" smtClean="0"/>
              <a:t>Downloads the modified VCP to the RDA </a:t>
            </a:r>
            <a:r>
              <a:rPr lang="en-US" sz="1600" u="sng" dirty="0" smtClean="0"/>
              <a:t>which takes affect the NEXT Volume Scan</a:t>
            </a:r>
          </a:p>
          <a:p>
            <a:pPr lvl="1"/>
            <a:r>
              <a:rPr lang="en-US" sz="1600" dirty="0" smtClean="0"/>
              <a:t>Each subsequent volume scan, selects the top 3 storms </a:t>
            </a:r>
          </a:p>
          <a:p>
            <a:pPr lvl="1"/>
            <a:r>
              <a:rPr lang="en-US" sz="1600" dirty="0" smtClean="0"/>
              <a:t>Recalculates the “storm circles” based on the new projected location for each storm</a:t>
            </a:r>
          </a:p>
          <a:p>
            <a:pPr lvl="1"/>
            <a:r>
              <a:rPr lang="en-US" sz="1600" dirty="0" smtClean="0"/>
              <a:t>Repeats these steps until the one of the following conditions are satisfied:</a:t>
            </a:r>
          </a:p>
          <a:p>
            <a:pPr lvl="2"/>
            <a:r>
              <a:rPr lang="en-US" sz="1600" dirty="0" smtClean="0"/>
              <a:t>there are no storms identified by the SCIT algorithm</a:t>
            </a:r>
            <a:r>
              <a:rPr lang="en-US" sz="1600" baseline="30000" dirty="0"/>
              <a:t>2</a:t>
            </a:r>
            <a:r>
              <a:rPr lang="en-US" sz="1600" dirty="0" smtClean="0"/>
              <a:t>, or</a:t>
            </a:r>
          </a:p>
          <a:p>
            <a:pPr lvl="2"/>
            <a:r>
              <a:rPr lang="en-US" sz="1600" dirty="0" smtClean="0"/>
              <a:t>the operator selects a different PRF option</a:t>
            </a:r>
          </a:p>
          <a:p>
            <a:pPr marL="914400" lvl="2" indent="0">
              <a:buNone/>
            </a:pPr>
            <a:endParaRPr lang="en-US" sz="900" dirty="0" smtClean="0"/>
          </a:p>
          <a:p>
            <a:r>
              <a:rPr lang="en-US" sz="1400" dirty="0" smtClean="0"/>
              <a:t>Note*</a:t>
            </a:r>
            <a:r>
              <a:rPr lang="en-US" sz="1400" baseline="30000" dirty="0"/>
              <a:t>1</a:t>
            </a:r>
            <a:r>
              <a:rPr lang="en-US" sz="1400" dirty="0" smtClean="0"/>
              <a:t>: The function will track and process up to 3 storms.  If there are fewer than 3 storms then use the number of storms available. </a:t>
            </a:r>
          </a:p>
          <a:p>
            <a:r>
              <a:rPr lang="en-US" sz="1400" dirty="0" smtClean="0"/>
              <a:t>Note*</a:t>
            </a:r>
            <a:r>
              <a:rPr lang="en-US" sz="1400" baseline="30000" dirty="0"/>
              <a:t>2</a:t>
            </a:r>
            <a:r>
              <a:rPr lang="en-US" sz="1400" dirty="0" smtClean="0"/>
              <a:t>:  If no storms meet the VIL threshold, Auto PRF Elevation is used.</a:t>
            </a:r>
          </a:p>
        </p:txBody>
      </p:sp>
    </p:spTree>
    <p:extLst>
      <p:ext uri="{BB962C8B-B14F-4D97-AF65-F5344CB8AC3E}">
        <p14:creationId xmlns:p14="http://schemas.microsoft.com/office/powerpoint/2010/main" val="3789080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– How it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Storm-Based Auto PRF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</a:t>
            </a:r>
            <a:r>
              <a:rPr lang="en-US" sz="2800" dirty="0" smtClean="0"/>
              <a:t>USES</a:t>
            </a:r>
          </a:p>
          <a:p>
            <a:pPr lvl="1"/>
            <a:r>
              <a:rPr lang="en-US" dirty="0" smtClean="0"/>
              <a:t>Reflectivity data form the </a:t>
            </a:r>
            <a:r>
              <a:rPr lang="en-US" b="1" dirty="0" smtClean="0"/>
              <a:t>CURRENT</a:t>
            </a:r>
            <a:r>
              <a:rPr lang="en-US" dirty="0" smtClean="0"/>
              <a:t> volume scan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			 AND</a:t>
            </a:r>
          </a:p>
          <a:p>
            <a:pPr lvl="1"/>
            <a:r>
              <a:rPr lang="en-US" dirty="0" smtClean="0"/>
              <a:t>Storm Cell location and VIL information from the </a:t>
            </a:r>
            <a:r>
              <a:rPr lang="en-US" b="1" dirty="0" smtClean="0"/>
              <a:t>PREVIOUS</a:t>
            </a:r>
            <a:r>
              <a:rPr lang="en-US" dirty="0" smtClean="0"/>
              <a:t> volume scan</a:t>
            </a:r>
          </a:p>
          <a:p>
            <a:pPr marL="457200" lvl="1" indent="0">
              <a:buNone/>
            </a:pPr>
            <a:r>
              <a:rPr lang="en-US" dirty="0" smtClean="0"/>
              <a:t>				   TO</a:t>
            </a:r>
          </a:p>
          <a:p>
            <a:pPr lvl="1"/>
            <a:r>
              <a:rPr lang="en-US" dirty="0" smtClean="0"/>
              <a:t>Determine the BEST PRF for the </a:t>
            </a:r>
            <a:r>
              <a:rPr lang="en-US" b="1" dirty="0" smtClean="0"/>
              <a:t>NEXT</a:t>
            </a:r>
            <a:r>
              <a:rPr lang="en-US" dirty="0" smtClean="0"/>
              <a:t> volume scan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84525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KICT Concern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KICT was concerned that during the developing convective event during the evening of Apr 2, Storm-Based Auto PRF was not behaving as expected.</a:t>
            </a:r>
          </a:p>
          <a:p>
            <a:r>
              <a:rPr lang="en-US" dirty="0" smtClean="0"/>
              <a:t>I replayed the Level II data to determined what happened.</a:t>
            </a:r>
          </a:p>
          <a:p>
            <a:r>
              <a:rPr lang="en-US" dirty="0" smtClean="0"/>
              <a:t>The following few slides (four provided with the original question from KICT) explain the behavior of Storm-Based Auto PRF for this event.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333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057400"/>
            <a:ext cx="5430794" cy="4590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" y="152400"/>
            <a:ext cx="5430794" cy="45903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1200" y="3048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2232Z – Wide Image of what was going on in the area.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07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93429"/>
            <a:ext cx="4419600" cy="37356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979" y="1752600"/>
            <a:ext cx="5799079" cy="49016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3000" y="3048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2232Z Image zoomed 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8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Obvious Question:  Why is the ONLY cell on the display range folded?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The PRF for this volume scan was determined LAST volume scan (22:28)</a:t>
            </a:r>
          </a:p>
          <a:p>
            <a:r>
              <a:rPr lang="en-US" sz="2800" dirty="0" smtClean="0"/>
              <a:t>Only Cell was 1 kg/m</a:t>
            </a:r>
            <a:r>
              <a:rPr lang="en-US" sz="2800" baseline="30000" dirty="0" smtClean="0"/>
              <a:t>2</a:t>
            </a:r>
          </a:p>
          <a:p>
            <a:pPr marL="0" indent="0">
              <a:buNone/>
            </a:pPr>
            <a:r>
              <a:rPr lang="en-US" sz="2800" baseline="30000" dirty="0" smtClean="0"/>
              <a:t>	</a:t>
            </a:r>
            <a:r>
              <a:rPr lang="en-US" sz="2800" dirty="0" smtClean="0"/>
              <a:t>(From 22:22)</a:t>
            </a:r>
          </a:p>
          <a:p>
            <a:r>
              <a:rPr lang="en-US" sz="2800" dirty="0" smtClean="0"/>
              <a:t>Not considered by SBAP</a:t>
            </a:r>
          </a:p>
          <a:p>
            <a:pPr marL="0" indent="0">
              <a:buNone/>
            </a:pPr>
            <a:r>
              <a:rPr lang="en-US" sz="2800" dirty="0" smtClean="0"/>
              <a:t>Auto PRF-Elevation (Legacy)</a:t>
            </a:r>
          </a:p>
          <a:p>
            <a:pPr marL="0" indent="0">
              <a:buNone/>
            </a:pPr>
            <a:r>
              <a:rPr lang="en-US" sz="2800" dirty="0" smtClean="0"/>
              <a:t>Algorithm used to determine </a:t>
            </a:r>
          </a:p>
          <a:p>
            <a:pPr marL="0" indent="0">
              <a:buNone/>
            </a:pPr>
            <a:r>
              <a:rPr lang="en-US" sz="2800" dirty="0" smtClean="0"/>
              <a:t>PRF for this volume scan.</a:t>
            </a:r>
          </a:p>
          <a:p>
            <a:pPr marL="0" indent="0">
              <a:buNone/>
            </a:pPr>
            <a:endParaRPr lang="en-US" sz="2800" baseline="30000" dirty="0"/>
          </a:p>
          <a:p>
            <a:pPr marL="0" indent="0">
              <a:buNone/>
            </a:pPr>
            <a:endParaRPr lang="en-US" sz="2400" baseline="300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185148"/>
            <a:ext cx="3155962" cy="452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32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04"/>
            <a:ext cx="5409058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2156219"/>
            <a:ext cx="5562600" cy="47017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2600" y="3048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2236Z – Left</a:t>
            </a:r>
          </a:p>
          <a:p>
            <a:r>
              <a:rPr lang="en-US" dirty="0" smtClean="0"/>
              <a:t>2241Z - Below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07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                          Lets Look at 22:36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5287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The PRF for this volume scan </a:t>
            </a:r>
          </a:p>
          <a:p>
            <a:pPr marL="0" indent="0">
              <a:buNone/>
            </a:pPr>
            <a:r>
              <a:rPr lang="en-US" sz="2800" dirty="0" smtClean="0"/>
              <a:t>was determined from 22:32</a:t>
            </a:r>
          </a:p>
          <a:p>
            <a:r>
              <a:rPr lang="en-US" sz="2800" dirty="0" smtClean="0"/>
              <a:t>All 3 Cells &lt; 20kg/m</a:t>
            </a:r>
            <a:r>
              <a:rPr lang="en-US" sz="2800" baseline="30000" dirty="0" smtClean="0"/>
              <a:t>2</a:t>
            </a:r>
          </a:p>
          <a:p>
            <a:pPr marL="0" indent="0">
              <a:buNone/>
            </a:pPr>
            <a:r>
              <a:rPr lang="en-US" sz="2800" dirty="0" smtClean="0"/>
              <a:t>	(From 22:28)</a:t>
            </a:r>
          </a:p>
          <a:p>
            <a:r>
              <a:rPr lang="en-US" sz="2800" dirty="0" smtClean="0"/>
              <a:t>Not considered by SBAP</a:t>
            </a:r>
          </a:p>
          <a:p>
            <a:pPr marL="0" indent="0">
              <a:buNone/>
            </a:pPr>
            <a:r>
              <a:rPr lang="en-US" sz="2800" dirty="0" smtClean="0"/>
              <a:t>Auto PRF-Elevation (Legacy)</a:t>
            </a:r>
          </a:p>
          <a:p>
            <a:pPr marL="0" indent="0">
              <a:buNone/>
            </a:pPr>
            <a:r>
              <a:rPr lang="en-US" sz="2800" dirty="0" smtClean="0"/>
              <a:t>Algorithm used to determine </a:t>
            </a:r>
          </a:p>
          <a:p>
            <a:pPr marL="0" indent="0">
              <a:buNone/>
            </a:pPr>
            <a:r>
              <a:rPr lang="en-US" sz="2800" dirty="0" smtClean="0"/>
              <a:t>PRF</a:t>
            </a:r>
          </a:p>
          <a:p>
            <a:pPr marL="0" indent="0">
              <a:buNone/>
            </a:pPr>
            <a:endParaRPr lang="en-US" sz="2800" baseline="30000" dirty="0"/>
          </a:p>
          <a:p>
            <a:pPr marL="0" indent="0">
              <a:buNone/>
            </a:pPr>
            <a:endParaRPr lang="en-US" sz="2400" baseline="30000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76200"/>
            <a:ext cx="3733800" cy="31559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304925"/>
            <a:ext cx="3817041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439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559</Words>
  <Application>Microsoft Office PowerPoint</Application>
  <PresentationFormat>On-screen Show (4:3)</PresentationFormat>
  <Paragraphs>106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Storm-Based Auto PRF</vt:lpstr>
      <vt:lpstr>Storm-Based Auto PRF Functional Overview</vt:lpstr>
      <vt:lpstr>Overview – How it Works</vt:lpstr>
      <vt:lpstr>KICT Concern Case</vt:lpstr>
      <vt:lpstr>PowerPoint Presentation</vt:lpstr>
      <vt:lpstr>PowerPoint Presentation</vt:lpstr>
      <vt:lpstr>Obvious Question:  Why is the ONLY cell on the display range folded?</vt:lpstr>
      <vt:lpstr>PowerPoint Presentation</vt:lpstr>
      <vt:lpstr>                           Lets Look at 22:36</vt:lpstr>
      <vt:lpstr>                           Lets Look at 22:41</vt:lpstr>
      <vt:lpstr>PowerPoint Presentation</vt:lpstr>
      <vt:lpstr>   22:44</vt:lpstr>
      <vt:lpstr>                           Lets Look at 22:46</vt:lpstr>
      <vt:lpstr>Summary</vt:lpstr>
    </vt:vector>
  </TitlesOfParts>
  <Company>ROC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Storm-Based Auto PRF</dc:title>
  <dc:creator>Joe Chrisman</dc:creator>
  <cp:lastModifiedBy>jami boettcher</cp:lastModifiedBy>
  <cp:revision>25</cp:revision>
  <dcterms:created xsi:type="dcterms:W3CDTF">2014-04-09T14:47:35Z</dcterms:created>
  <dcterms:modified xsi:type="dcterms:W3CDTF">2014-04-10T16:27:59Z</dcterms:modified>
</cp:coreProperties>
</file>